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EC8"/>
    <a:srgbClr val="2C2CBE"/>
    <a:srgbClr val="3A3AD2"/>
    <a:srgbClr val="2F2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66" d="100"/>
          <a:sy n="66" d="100"/>
        </p:scale>
        <p:origin x="12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42667-049F-4968-AA26-E215EFB7DFA0}" type="datetimeFigureOut">
              <a:rPr lang="tr-TR" smtClean="0"/>
              <a:t>12.03.2015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83877-D06A-4C1C-9E4A-0D8F0E034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84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E83877-D06A-4C1C-9E4A-0D8F0E034D8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541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235825" y="6092825"/>
            <a:ext cx="1223963" cy="765175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806" y="5877272"/>
            <a:ext cx="900000" cy="9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516688" y="5732463"/>
            <a:ext cx="1295400" cy="720725"/>
          </a:xfrm>
        </p:spPr>
        <p:txBody>
          <a:bodyPr/>
          <a:lstStyle/>
          <a:p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564" y="5494451"/>
            <a:ext cx="900000" cy="90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09D4643-1520-455D-9D48-9C338CDC58E2}" type="datetimeFigureOut">
              <a:rPr lang="tr-TR" smtClean="0"/>
              <a:pPr/>
              <a:t>12.03.2015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2FEFDB4-F592-4370-AA5B-E4B19BD89EF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fbe-grad@yildiz.edu.tr" TargetMode="External"/><Relationship Id="rId2" Type="http://schemas.openxmlformats.org/officeDocument/2006/relationships/hyperlink" Target="http://www.fbe.yildiz.edu.tr/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uge.gedik@yahoo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GRADUATE SCHOOL OF</a:t>
            </a:r>
            <a:br>
              <a:rPr lang="tr-TR" dirty="0" smtClean="0"/>
            </a:br>
            <a:r>
              <a:rPr lang="tr-TR" dirty="0" smtClean="0"/>
              <a:t>NATURAL AND APPLIED SCIENCES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6729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secreen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appear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‘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course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added</a:t>
            </a:r>
            <a:r>
              <a:rPr lang="tr-TR" dirty="0" smtClean="0"/>
              <a:t>.’ (Ders eklendi)</a:t>
            </a:r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drop</a:t>
            </a:r>
            <a:r>
              <a:rPr lang="tr-TR" dirty="0" smtClean="0"/>
              <a:t> a </a:t>
            </a:r>
            <a:r>
              <a:rPr lang="tr-TR" dirty="0" err="1" smtClean="0"/>
              <a:t>course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select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click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Drop</a:t>
            </a:r>
            <a:r>
              <a:rPr lang="tr-TR" dirty="0" smtClean="0"/>
              <a:t> (Sil) </a:t>
            </a:r>
            <a:r>
              <a:rPr lang="tr-TR" dirty="0" err="1" smtClean="0"/>
              <a:t>button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5" name="Picture 3" descr="C:\Users\YTUPC\Desktop\Yeni Resim (1)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92896"/>
            <a:ext cx="4905376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31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How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smtClean="0"/>
              <a:t>Transfer </a:t>
            </a:r>
            <a:r>
              <a:rPr lang="tr-TR" dirty="0" err="1" smtClean="0"/>
              <a:t>Credits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If</a:t>
            </a:r>
            <a:r>
              <a:rPr lang="tr-TR" dirty="0" smtClean="0"/>
              <a:t> you have taken courses as a special student at YTU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other academic </a:t>
            </a:r>
            <a:r>
              <a:rPr lang="en-US" dirty="0" smtClean="0"/>
              <a:t>institutions</a:t>
            </a:r>
            <a:r>
              <a:rPr lang="tr-TR" dirty="0" smtClean="0"/>
              <a:t>, </a:t>
            </a:r>
            <a:r>
              <a:rPr lang="tr-TR" dirty="0" smtClean="0"/>
              <a:t>you can </a:t>
            </a:r>
            <a:r>
              <a:rPr lang="tr-TR" dirty="0" smtClean="0"/>
              <a:t>transfer </a:t>
            </a:r>
            <a:r>
              <a:rPr lang="tr-TR" dirty="0" smtClean="0"/>
              <a:t>up to 4 </a:t>
            </a:r>
            <a:r>
              <a:rPr lang="tr-TR" dirty="0" err="1" smtClean="0"/>
              <a:t>courses</a:t>
            </a:r>
            <a:r>
              <a:rPr lang="tr-TR" dirty="0" smtClean="0"/>
              <a:t>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months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registration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submit</a:t>
            </a:r>
            <a:r>
              <a:rPr lang="tr-TR" dirty="0" smtClean="0"/>
              <a:t> a </a:t>
            </a:r>
            <a:r>
              <a:rPr lang="tr-TR" dirty="0" err="1" smtClean="0"/>
              <a:t>petition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department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petition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clearly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courses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want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transfer. </a:t>
            </a:r>
            <a:r>
              <a:rPr lang="tr-TR" dirty="0" err="1" smtClean="0"/>
              <a:t>Make</a:t>
            </a:r>
            <a:r>
              <a:rPr lang="tr-TR" dirty="0" smtClean="0"/>
              <a:t> sure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attach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transcript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syllabus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course</a:t>
            </a:r>
            <a:r>
              <a:rPr lang="tr-TR" dirty="0" smtClean="0"/>
              <a:t>(s)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petition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344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course</a:t>
            </a:r>
            <a:r>
              <a:rPr lang="tr-TR" dirty="0"/>
              <a:t> </a:t>
            </a:r>
            <a:r>
              <a:rPr lang="tr-TR" dirty="0" err="1"/>
              <a:t>load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</a:t>
            </a:r>
            <a:r>
              <a:rPr lang="tr-TR" dirty="0" err="1"/>
              <a:t>complete</a:t>
            </a:r>
            <a:r>
              <a:rPr lang="tr-TR" dirty="0"/>
              <a:t> </a:t>
            </a:r>
            <a:r>
              <a:rPr lang="tr-TR" dirty="0" smtClean="0"/>
              <a:t>is </a:t>
            </a:r>
          </a:p>
          <a:p>
            <a:pPr lvl="2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tr-TR" sz="2000" dirty="0" smtClean="0"/>
              <a:t>21 </a:t>
            </a:r>
            <a:r>
              <a:rPr lang="tr-TR" sz="2000" dirty="0" err="1" smtClean="0"/>
              <a:t>credits</a:t>
            </a:r>
            <a:r>
              <a:rPr lang="tr-TR" sz="2000" dirty="0" smtClean="0"/>
              <a:t>, a </a:t>
            </a:r>
            <a:r>
              <a:rPr lang="tr-TR" sz="2000" dirty="0" err="1"/>
              <a:t>seminar</a:t>
            </a:r>
            <a:r>
              <a:rPr lang="tr-TR" sz="2000" dirty="0"/>
              <a:t> (</a:t>
            </a:r>
            <a:r>
              <a:rPr lang="tr-TR" sz="2000" dirty="0" err="1"/>
              <a:t>non-credit</a:t>
            </a:r>
            <a:r>
              <a:rPr lang="tr-TR" sz="2000" dirty="0" smtClean="0"/>
              <a:t>) </a:t>
            </a:r>
            <a:r>
              <a:rPr lang="tr-TR" sz="2000" dirty="0" err="1" smtClean="0"/>
              <a:t>and</a:t>
            </a:r>
            <a:r>
              <a:rPr lang="tr-TR" sz="2000" dirty="0" smtClean="0"/>
              <a:t> a </a:t>
            </a:r>
            <a:r>
              <a:rPr lang="tr-TR" sz="2000" dirty="0" err="1" smtClean="0"/>
              <a:t>thesis</a:t>
            </a:r>
            <a:r>
              <a:rPr lang="tr-TR" sz="2000" dirty="0" smtClean="0"/>
              <a:t> </a:t>
            </a:r>
            <a:r>
              <a:rPr lang="tr-TR" sz="2000" dirty="0" err="1" smtClean="0"/>
              <a:t>course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b="1" dirty="0" err="1"/>
              <a:t>master’s</a:t>
            </a:r>
            <a:r>
              <a:rPr lang="tr-TR" sz="2000" dirty="0"/>
              <a:t> </a:t>
            </a:r>
            <a:r>
              <a:rPr lang="tr-TR" sz="2000" dirty="0" err="1" smtClean="0"/>
              <a:t>degree</a:t>
            </a:r>
            <a:r>
              <a:rPr lang="tr-TR" sz="2000" dirty="0" smtClean="0"/>
              <a:t>,</a:t>
            </a:r>
          </a:p>
          <a:p>
            <a:pPr lvl="2" algn="just">
              <a:buFont typeface="Wingdings" panose="05000000000000000000" pitchFamily="2" charset="2"/>
              <a:buChar char="v"/>
            </a:pPr>
            <a:r>
              <a:rPr lang="tr-TR" sz="2000" dirty="0" smtClean="0"/>
              <a:t>24 </a:t>
            </a:r>
            <a:r>
              <a:rPr lang="tr-TR" sz="2000" dirty="0" err="1" smtClean="0"/>
              <a:t>credits</a:t>
            </a:r>
            <a:r>
              <a:rPr lang="tr-TR" sz="2000" dirty="0" smtClean="0"/>
              <a:t>, </a:t>
            </a:r>
            <a:r>
              <a:rPr lang="tr-TR" sz="2000" dirty="0" err="1" smtClean="0"/>
              <a:t>qualifiying</a:t>
            </a:r>
            <a:r>
              <a:rPr lang="tr-TR" sz="2000" dirty="0" smtClean="0"/>
              <a:t> </a:t>
            </a:r>
            <a:r>
              <a:rPr lang="tr-TR" sz="2000" dirty="0" err="1" smtClean="0"/>
              <a:t>exam</a:t>
            </a:r>
            <a:r>
              <a:rPr lang="tr-TR" sz="2000" dirty="0" smtClean="0"/>
              <a:t>, </a:t>
            </a:r>
            <a:r>
              <a:rPr lang="tr-TR" sz="2000" dirty="0" err="1" smtClean="0"/>
              <a:t>thesis</a:t>
            </a:r>
            <a:r>
              <a:rPr lang="tr-TR" sz="2000" dirty="0" smtClean="0"/>
              <a:t> </a:t>
            </a:r>
            <a:r>
              <a:rPr lang="tr-TR" sz="2000" dirty="0" err="1" smtClean="0"/>
              <a:t>proposal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thesis</a:t>
            </a:r>
            <a:r>
              <a:rPr lang="tr-TR" sz="2000" dirty="0" smtClean="0"/>
              <a:t> </a:t>
            </a:r>
            <a:r>
              <a:rPr lang="tr-TR" sz="2000" dirty="0" err="1" smtClean="0"/>
              <a:t>course</a:t>
            </a:r>
            <a:r>
              <a:rPr lang="tr-TR" sz="2000" dirty="0" smtClean="0"/>
              <a:t> </a:t>
            </a:r>
            <a:r>
              <a:rPr lang="tr-TR" sz="2000" dirty="0" err="1"/>
              <a:t>for</a:t>
            </a:r>
            <a:r>
              <a:rPr lang="tr-TR" sz="2000" dirty="0"/>
              <a:t> </a:t>
            </a:r>
            <a:r>
              <a:rPr lang="tr-TR" sz="2000" b="1" dirty="0" err="1"/>
              <a:t>doctorate’s</a:t>
            </a:r>
            <a:r>
              <a:rPr lang="tr-TR" sz="2000" dirty="0"/>
              <a:t> </a:t>
            </a:r>
            <a:r>
              <a:rPr lang="tr-TR" sz="2000" dirty="0" err="1"/>
              <a:t>degree</a:t>
            </a:r>
            <a:r>
              <a:rPr lang="tr-TR" sz="2000" dirty="0" smtClean="0"/>
              <a:t>.</a:t>
            </a:r>
          </a:p>
          <a:p>
            <a:pPr algn="just"/>
            <a:r>
              <a:rPr lang="en-US" dirty="0" smtClean="0"/>
              <a:t>A </a:t>
            </a:r>
            <a:r>
              <a:rPr lang="en-US" b="1" dirty="0" smtClean="0"/>
              <a:t>master’s </a:t>
            </a:r>
            <a:r>
              <a:rPr lang="en-US" dirty="0" smtClean="0"/>
              <a:t>student may select up to three undergraduate courses unless they have taken them during their undergraduate degree.</a:t>
            </a:r>
          </a:p>
          <a:p>
            <a:pPr algn="just"/>
            <a:r>
              <a:rPr lang="en-US" dirty="0" smtClean="0"/>
              <a:t>In </a:t>
            </a:r>
            <a:r>
              <a:rPr lang="en-US" dirty="0" smtClean="0"/>
              <a:t>an English program, all the courses must be taken in English.</a:t>
            </a:r>
            <a:endParaRPr lang="tr-TR" dirty="0"/>
          </a:p>
          <a:p>
            <a:endParaRPr lang="tr-TR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Advisor Appointment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submit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Thesis</a:t>
            </a:r>
            <a:r>
              <a:rPr lang="tr-TR" dirty="0" smtClean="0"/>
              <a:t> Advisor </a:t>
            </a:r>
            <a:r>
              <a:rPr lang="tr-TR" dirty="0" err="1" smtClean="0"/>
              <a:t>Appointment</a:t>
            </a:r>
            <a:r>
              <a:rPr lang="tr-TR" dirty="0" smtClean="0"/>
              <a:t> Form,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available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Documents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of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website</a:t>
            </a:r>
            <a:r>
              <a:rPr lang="tr-TR" dirty="0" smtClean="0"/>
              <a:t>,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department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appointment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done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term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master’s</a:t>
            </a:r>
            <a:r>
              <a:rPr lang="tr-TR" dirty="0" smtClean="0"/>
              <a:t> </a:t>
            </a:r>
            <a:r>
              <a:rPr lang="tr-TR" dirty="0" err="1" smtClean="0"/>
              <a:t>students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term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PhD</a:t>
            </a:r>
            <a:r>
              <a:rPr lang="tr-TR" dirty="0" smtClean="0"/>
              <a:t> </a:t>
            </a:r>
            <a:r>
              <a:rPr lang="tr-TR" dirty="0" err="1" smtClean="0"/>
              <a:t>students</a:t>
            </a:r>
            <a:r>
              <a:rPr lang="tr-TR" dirty="0" smtClean="0"/>
              <a:t>. </a:t>
            </a:r>
          </a:p>
          <a:p>
            <a:pPr algn="just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students</a:t>
            </a:r>
            <a:r>
              <a:rPr lang="tr-TR" dirty="0" smtClean="0"/>
              <a:t> in the preparatory year as well as Turkiye Scholarship students who study Turkish for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advisor</a:t>
            </a:r>
            <a:r>
              <a:rPr lang="tr-TR" dirty="0" smtClean="0"/>
              <a:t> </a:t>
            </a:r>
            <a:r>
              <a:rPr lang="tr-TR" dirty="0" err="1" smtClean="0"/>
              <a:t>appointment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</a:t>
            </a:r>
            <a:r>
              <a:rPr lang="tr-TR" dirty="0" err="1" smtClean="0"/>
              <a:t>starts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the prep year.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669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Evaluation &amp; 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Percentage 		Grade		Out of 4</a:t>
            </a:r>
          </a:p>
          <a:p>
            <a:r>
              <a:rPr lang="en-US" sz="1600" dirty="0" smtClean="0"/>
              <a:t> 90-100 		  AA 		  4.00</a:t>
            </a:r>
          </a:p>
          <a:p>
            <a:r>
              <a:rPr lang="en-US" sz="1600" dirty="0" smtClean="0"/>
              <a:t> 80-89 			  BA 		  3.50 </a:t>
            </a:r>
          </a:p>
          <a:p>
            <a:r>
              <a:rPr lang="en-US" sz="1600" dirty="0" smtClean="0"/>
              <a:t> 70-79 			  BB 		  3.00 </a:t>
            </a:r>
          </a:p>
          <a:p>
            <a:r>
              <a:rPr lang="en-US" sz="1600" dirty="0" smtClean="0"/>
              <a:t> 60-69 			  CB 		  2.50 </a:t>
            </a:r>
          </a:p>
          <a:p>
            <a:r>
              <a:rPr lang="en-US" sz="1600" dirty="0" smtClean="0"/>
              <a:t> 50-59			  CC		  2.00 </a:t>
            </a:r>
          </a:p>
          <a:p>
            <a:r>
              <a:rPr lang="en-US" sz="1600" dirty="0" smtClean="0"/>
              <a:t> 40-49 			  DC		  1.50 </a:t>
            </a:r>
          </a:p>
          <a:p>
            <a:r>
              <a:rPr lang="en-US" sz="1600" dirty="0" smtClean="0"/>
              <a:t> 30-39			  DD 		  1.00 </a:t>
            </a:r>
          </a:p>
          <a:p>
            <a:r>
              <a:rPr lang="en-US" sz="1600" dirty="0" smtClean="0"/>
              <a:t> 20-29 			  FD 		  0.50 </a:t>
            </a:r>
          </a:p>
          <a:p>
            <a:r>
              <a:rPr lang="en-US" sz="1600" dirty="0" smtClean="0"/>
              <a:t> 0-19 		  	  FF 		  0.00 </a:t>
            </a:r>
          </a:p>
          <a:p>
            <a:r>
              <a:rPr lang="en-US" sz="1600" dirty="0" smtClean="0"/>
              <a:t> Not Attended*		  F0 		  0.00 </a:t>
            </a:r>
          </a:p>
          <a:p>
            <a:r>
              <a:rPr lang="en-US" sz="1600" dirty="0" smtClean="0"/>
              <a:t>*</a:t>
            </a:r>
            <a:r>
              <a:rPr lang="en-US" sz="1600" dirty="0" smtClean="0"/>
              <a:t>70 % of attendance is obligatory.</a:t>
            </a:r>
            <a:endParaRPr lang="tr-TR" sz="1600" dirty="0" smtClean="0"/>
          </a:p>
          <a:p>
            <a:r>
              <a:rPr lang="tr-TR" sz="1600" dirty="0" smtClean="0"/>
              <a:t>Minimum </a:t>
            </a:r>
            <a:r>
              <a:rPr lang="tr-TR" sz="1600" dirty="0" err="1" smtClean="0"/>
              <a:t>passing</a:t>
            </a:r>
            <a:r>
              <a:rPr lang="tr-TR" sz="1600" dirty="0" smtClean="0"/>
              <a:t> </a:t>
            </a:r>
            <a:r>
              <a:rPr lang="tr-TR" sz="1600" dirty="0" err="1" smtClean="0"/>
              <a:t>grade</a:t>
            </a:r>
            <a:r>
              <a:rPr lang="tr-TR" sz="1600" dirty="0" smtClean="0"/>
              <a:t> is 2.50 (CB) </a:t>
            </a:r>
            <a:r>
              <a:rPr lang="tr-TR" sz="1600" dirty="0" err="1" smtClean="0"/>
              <a:t>for</a:t>
            </a:r>
            <a:r>
              <a:rPr lang="tr-TR" sz="1600" dirty="0" smtClean="0"/>
              <a:t> </a:t>
            </a:r>
            <a:r>
              <a:rPr lang="tr-TR" sz="1600" dirty="0" err="1" smtClean="0"/>
              <a:t>MSc</a:t>
            </a:r>
            <a:r>
              <a:rPr lang="tr-TR" sz="1600" dirty="0" smtClean="0"/>
              <a:t> </a:t>
            </a:r>
            <a:r>
              <a:rPr lang="tr-TR" sz="1600" dirty="0" err="1" smtClean="0"/>
              <a:t>and</a:t>
            </a:r>
            <a:r>
              <a:rPr lang="tr-TR" sz="1600" dirty="0" smtClean="0"/>
              <a:t> 3.00 (BB) </a:t>
            </a:r>
            <a:r>
              <a:rPr lang="tr-TR" sz="1600" dirty="0" err="1" smtClean="0"/>
              <a:t>for</a:t>
            </a:r>
            <a:r>
              <a:rPr lang="tr-TR" sz="1600" dirty="0" smtClean="0"/>
              <a:t> </a:t>
            </a:r>
            <a:r>
              <a:rPr lang="tr-TR" sz="1600" dirty="0" err="1" smtClean="0"/>
              <a:t>PhD</a:t>
            </a:r>
            <a:r>
              <a:rPr lang="tr-TR" sz="1600" dirty="0" smtClean="0"/>
              <a:t> </a:t>
            </a:r>
            <a:r>
              <a:rPr lang="tr-TR" sz="1600" dirty="0" err="1" smtClean="0"/>
              <a:t>students</a:t>
            </a:r>
            <a:r>
              <a:rPr lang="tr-TR" sz="1600" dirty="0" smtClean="0"/>
              <a:t>.</a:t>
            </a:r>
            <a:endParaRPr lang="en-US" sz="1600" dirty="0" smtClean="0"/>
          </a:p>
          <a:p>
            <a:r>
              <a:rPr lang="en-US" sz="1600" dirty="0" smtClean="0"/>
              <a:t>Minimum GPA for graduation is 2.50 for </a:t>
            </a:r>
            <a:r>
              <a:rPr lang="en-US" sz="1600" dirty="0" err="1" smtClean="0"/>
              <a:t>MSc</a:t>
            </a:r>
            <a:r>
              <a:rPr lang="en-US" sz="1600" dirty="0" smtClean="0"/>
              <a:t> and 3.00 for PhD students.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10000"/>
          </a:xfr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en-US" dirty="0" smtClean="0"/>
              <a:t>In a Turkish program, the thesis could be written in English if it is accepted by the advisor and the head of department.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In an English program, the theses are obligatorily written in English.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76800"/>
          </a:xfrm>
        </p:spPr>
        <p:txBody>
          <a:bodyPr/>
          <a:lstStyle/>
          <a:p>
            <a:pPr algn="ctr"/>
            <a:r>
              <a:rPr lang="en-US" dirty="0" smtClean="0"/>
              <a:t>Follow the announcements on our website:</a:t>
            </a:r>
          </a:p>
          <a:p>
            <a:pPr algn="ctr"/>
            <a:r>
              <a:rPr lang="en-US" i="1" dirty="0" smtClean="0">
                <a:hlinkClick r:id="rId2"/>
              </a:rPr>
              <a:t>www.fbe.yildiz.edu.tr/en</a:t>
            </a:r>
            <a:endParaRPr lang="en-US" i="1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Follow us on Twitter:</a:t>
            </a:r>
          </a:p>
          <a:p>
            <a:pPr algn="ctr"/>
            <a:r>
              <a:rPr lang="en-US" i="1" dirty="0" smtClean="0">
                <a:solidFill>
                  <a:srgbClr val="0000FF"/>
                </a:solidFill>
              </a:rPr>
              <a:t>@YTUFBE</a:t>
            </a:r>
            <a:endParaRPr lang="tr-TR" i="1" dirty="0" smtClean="0">
              <a:solidFill>
                <a:srgbClr val="0000FF"/>
              </a:solidFill>
            </a:endParaRPr>
          </a:p>
          <a:p>
            <a:pPr algn="ctr"/>
            <a:r>
              <a:rPr lang="tr-TR" dirty="0" err="1" smtClean="0"/>
              <a:t>and</a:t>
            </a:r>
            <a:r>
              <a:rPr lang="tr-TR" dirty="0" smtClean="0"/>
              <a:t> Facebook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@</a:t>
            </a:r>
            <a:r>
              <a:rPr lang="en-US" i="1" dirty="0" smtClean="0">
                <a:solidFill>
                  <a:srgbClr val="0000FF"/>
                </a:solidFill>
              </a:rPr>
              <a:t>YTU</a:t>
            </a:r>
            <a:r>
              <a:rPr lang="tr-TR" i="1" dirty="0" smtClean="0">
                <a:solidFill>
                  <a:srgbClr val="0000FF"/>
                </a:solidFill>
              </a:rPr>
              <a:t> Fen Bilimleri Enstitüsü</a:t>
            </a:r>
            <a:endParaRPr lang="tr-TR" i="1" dirty="0">
              <a:solidFill>
                <a:srgbClr val="0000FF"/>
              </a:solidFill>
            </a:endParaRP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Contact us via:</a:t>
            </a:r>
          </a:p>
          <a:p>
            <a:pPr algn="ctr"/>
            <a:r>
              <a:rPr lang="en-US" i="1" dirty="0" smtClean="0">
                <a:hlinkClick r:id="rId3"/>
              </a:rPr>
              <a:t>fbe-grad@yildiz.edu.tr</a:t>
            </a:r>
            <a:endParaRPr lang="en-US" i="1" dirty="0" smtClean="0"/>
          </a:p>
          <a:p>
            <a:pPr algn="ctr"/>
            <a:r>
              <a:rPr lang="en-US" i="1" dirty="0" smtClean="0">
                <a:hlinkClick r:id="rId4"/>
              </a:rPr>
              <a:t>muge.gedik@yahoo.com</a:t>
            </a:r>
            <a:r>
              <a:rPr lang="en-US" i="1" dirty="0" smtClean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GSIS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GSIS (</a:t>
            </a:r>
            <a:r>
              <a:rPr lang="tr-TR" dirty="0" err="1" smtClean="0"/>
              <a:t>Graduate</a:t>
            </a:r>
            <a:r>
              <a:rPr lang="tr-TR" dirty="0" smtClean="0"/>
              <a:t> </a:t>
            </a:r>
            <a:r>
              <a:rPr lang="tr-TR" dirty="0" err="1" smtClean="0"/>
              <a:t>Student</a:t>
            </a:r>
            <a:r>
              <a:rPr lang="tr-TR" dirty="0" smtClean="0"/>
              <a:t> Information </a:t>
            </a:r>
            <a:r>
              <a:rPr lang="tr-TR" dirty="0" err="1" smtClean="0"/>
              <a:t>System</a:t>
            </a:r>
            <a:r>
              <a:rPr lang="tr-TR" dirty="0" smtClean="0"/>
              <a:t>) is an online </a:t>
            </a:r>
            <a:r>
              <a:rPr lang="tr-TR" dirty="0" err="1" smtClean="0"/>
              <a:t>registration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helps</a:t>
            </a:r>
            <a:r>
              <a:rPr lang="tr-TR" dirty="0" smtClean="0"/>
              <a:t> </a:t>
            </a:r>
            <a:r>
              <a:rPr lang="tr-TR" dirty="0" err="1" smtClean="0"/>
              <a:t>students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courses</a:t>
            </a:r>
            <a:r>
              <a:rPr lang="tr-TR" dirty="0" smtClean="0"/>
              <a:t>, </a:t>
            </a:r>
            <a:r>
              <a:rPr lang="tr-TR" dirty="0" err="1" smtClean="0"/>
              <a:t>bears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weekly</a:t>
            </a:r>
            <a:r>
              <a:rPr lang="tr-TR" dirty="0" smtClean="0"/>
              <a:t> </a:t>
            </a:r>
            <a:r>
              <a:rPr lang="tr-TR" dirty="0" err="1" smtClean="0"/>
              <a:t>schedule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grades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qualifiying</a:t>
            </a:r>
            <a:r>
              <a:rPr lang="tr-TR" dirty="0" smtClean="0"/>
              <a:t> </a:t>
            </a:r>
            <a:r>
              <a:rPr lang="tr-TR" dirty="0" err="1" smtClean="0"/>
              <a:t>exam</a:t>
            </a:r>
            <a:r>
              <a:rPr lang="tr-TR" dirty="0" smtClean="0"/>
              <a:t> </a:t>
            </a:r>
            <a:r>
              <a:rPr lang="tr-TR" dirty="0" err="1" smtClean="0"/>
              <a:t>applications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PhD</a:t>
            </a:r>
            <a:r>
              <a:rPr lang="tr-TR" dirty="0" smtClean="0"/>
              <a:t> </a:t>
            </a:r>
            <a:r>
              <a:rPr lang="tr-TR" dirty="0" err="1" smtClean="0"/>
              <a:t>students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561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GSIS – How do I login?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Usernames and passwords for </a:t>
            </a:r>
            <a:r>
              <a:rPr lang="tr-TR" dirty="0" err="1" smtClean="0"/>
              <a:t>logging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i="1" dirty="0" smtClean="0">
                <a:solidFill>
                  <a:srgbClr val="0070C0"/>
                </a:solidFill>
              </a:rPr>
              <a:t>gsis.yildiz.edu.tr </a:t>
            </a:r>
            <a:r>
              <a:rPr lang="tr-TR" dirty="0" smtClean="0"/>
              <a:t>are delivered to the departments within the week following your registration to our Institute. 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do not </a:t>
            </a:r>
            <a:r>
              <a:rPr lang="tr-TR" dirty="0" err="1" smtClean="0"/>
              <a:t>lose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account</a:t>
            </a:r>
            <a:r>
              <a:rPr lang="tr-TR" dirty="0" smtClean="0"/>
              <a:t> </a:t>
            </a:r>
            <a:r>
              <a:rPr lang="tr-TR" dirty="0" err="1" smtClean="0"/>
              <a:t>details</a:t>
            </a:r>
            <a:r>
              <a:rPr lang="tr-TR" dirty="0" smtClean="0"/>
              <a:t> since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graduation</a:t>
            </a:r>
            <a:r>
              <a:rPr lang="tr-TR" dirty="0" smtClean="0"/>
              <a:t>. </a:t>
            </a:r>
            <a:r>
              <a:rPr lang="tr-TR" dirty="0" err="1" smtClean="0"/>
              <a:t>However</a:t>
            </a:r>
            <a:r>
              <a:rPr lang="tr-TR" dirty="0" smtClean="0"/>
              <a:t>, in </a:t>
            </a:r>
            <a:r>
              <a:rPr lang="tr-TR" dirty="0" err="1" smtClean="0"/>
              <a:t>case</a:t>
            </a:r>
            <a:r>
              <a:rPr lang="tr-TR" dirty="0" smtClean="0"/>
              <a:t> of a </a:t>
            </a:r>
            <a:r>
              <a:rPr lang="tr-TR" dirty="0" err="1" smtClean="0"/>
              <a:t>loss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submit</a:t>
            </a:r>
            <a:r>
              <a:rPr lang="tr-TR" dirty="0" smtClean="0"/>
              <a:t> a </a:t>
            </a:r>
            <a:r>
              <a:rPr lang="tr-TR" dirty="0" err="1" smtClean="0"/>
              <a:t>petition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IT Office (Bilgi İşlem Merkezi) </a:t>
            </a:r>
            <a:r>
              <a:rPr lang="tr-TR" dirty="0" err="1" smtClean="0"/>
              <a:t>to</a:t>
            </a:r>
            <a:r>
              <a:rPr lang="tr-TR" dirty="0" smtClean="0"/>
              <a:t> ask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1327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GSIS – Left Menu</a:t>
            </a:r>
            <a:endParaRPr lang="tr-TR" dirty="0"/>
          </a:p>
        </p:txBody>
      </p:sp>
      <p:sp>
        <p:nvSpPr>
          <p:cNvPr id="30" name="İçerik Yer Tutucusu 2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cxnSp>
        <p:nvCxnSpPr>
          <p:cNvPr id="6" name="Düz Ok Bağlayıcısı 5"/>
          <p:cNvCxnSpPr/>
          <p:nvPr/>
        </p:nvCxnSpPr>
        <p:spPr>
          <a:xfrm flipV="1">
            <a:off x="2013311" y="3176972"/>
            <a:ext cx="825928" cy="17255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 flipV="1">
            <a:off x="1988528" y="4146410"/>
            <a:ext cx="1215320" cy="9594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 flipV="1">
            <a:off x="1988528" y="5214080"/>
            <a:ext cx="1561257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Yuvarlatılmış Dikdörtgen 20"/>
          <p:cNvSpPr/>
          <p:nvPr/>
        </p:nvSpPr>
        <p:spPr>
          <a:xfrm>
            <a:off x="2532382" y="2384884"/>
            <a:ext cx="2396754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400" dirty="0" err="1" smtClean="0"/>
              <a:t>Weekly</a:t>
            </a:r>
            <a:r>
              <a:rPr lang="tr-TR" sz="1400" dirty="0" smtClean="0"/>
              <a:t> Schedule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400" dirty="0" err="1" smtClean="0"/>
              <a:t>Transcript</a:t>
            </a:r>
            <a:endParaRPr lang="tr-TR" sz="1400" dirty="0"/>
          </a:p>
        </p:txBody>
      </p:sp>
      <p:sp>
        <p:nvSpPr>
          <p:cNvPr id="25" name="Yuvarlatılmış Dikdörtgen 24"/>
          <p:cNvSpPr/>
          <p:nvPr/>
        </p:nvSpPr>
        <p:spPr>
          <a:xfrm>
            <a:off x="3203848" y="3354322"/>
            <a:ext cx="2448272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Course </a:t>
            </a:r>
            <a:r>
              <a:rPr lang="tr-TR" sz="1400" dirty="0" err="1" smtClean="0"/>
              <a:t>registration</a:t>
            </a:r>
            <a:r>
              <a:rPr lang="tr-TR" sz="1400" dirty="0" smtClean="0"/>
              <a:t> </a:t>
            </a:r>
            <a:r>
              <a:rPr lang="tr-TR" sz="1400" dirty="0" err="1" smtClean="0"/>
              <a:t>processes</a:t>
            </a:r>
            <a:r>
              <a:rPr lang="tr-TR" sz="1400" dirty="0" smtClean="0"/>
              <a:t> </a:t>
            </a:r>
            <a:endParaRPr lang="tr-TR" sz="1400" dirty="0"/>
          </a:p>
        </p:txBody>
      </p:sp>
      <p:sp>
        <p:nvSpPr>
          <p:cNvPr id="26" name="Yuvarlatılmış Dikdörtgen 25"/>
          <p:cNvSpPr/>
          <p:nvPr/>
        </p:nvSpPr>
        <p:spPr>
          <a:xfrm>
            <a:off x="3584980" y="4566009"/>
            <a:ext cx="2643203" cy="109523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dirty="0" smtClean="0"/>
              <a:t>Information on </a:t>
            </a:r>
            <a:r>
              <a:rPr lang="tr-TR" sz="1400" dirty="0" err="1" smtClean="0"/>
              <a:t>the</a:t>
            </a:r>
            <a:r>
              <a:rPr lang="tr-TR" sz="1400" dirty="0" smtClean="0"/>
              <a:t> </a:t>
            </a:r>
            <a:r>
              <a:rPr lang="tr-TR" sz="1400" dirty="0" err="1" smtClean="0"/>
              <a:t>courses</a:t>
            </a:r>
            <a:r>
              <a:rPr lang="tr-TR" sz="14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err="1" smtClean="0"/>
              <a:t>Quotas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smtClean="0"/>
              <a:t>Course </a:t>
            </a:r>
            <a:r>
              <a:rPr lang="tr-TR" sz="1400" dirty="0" err="1" smtClean="0"/>
              <a:t>Section</a:t>
            </a:r>
            <a:endParaRPr lang="tr-T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400" dirty="0" err="1" smtClean="0"/>
              <a:t>Room</a:t>
            </a:r>
            <a:r>
              <a:rPr lang="tr-TR" sz="1400" dirty="0" smtClean="0"/>
              <a:t> of </a:t>
            </a:r>
            <a:r>
              <a:rPr lang="tr-TR" sz="1400" dirty="0" err="1" smtClean="0"/>
              <a:t>the</a:t>
            </a:r>
            <a:r>
              <a:rPr lang="tr-TR" sz="1400" dirty="0" smtClean="0"/>
              <a:t> </a:t>
            </a:r>
            <a:r>
              <a:rPr lang="tr-TR" sz="1400" dirty="0" err="1" smtClean="0"/>
              <a:t>course</a:t>
            </a:r>
            <a:r>
              <a:rPr lang="tr-TR" sz="1400" dirty="0" smtClean="0"/>
              <a:t>, </a:t>
            </a:r>
            <a:r>
              <a:rPr lang="tr-TR" sz="1400" dirty="0" err="1" smtClean="0"/>
              <a:t>etc</a:t>
            </a:r>
            <a:r>
              <a:rPr lang="tr-TR" sz="1400" dirty="0" smtClean="0"/>
              <a:t>.</a:t>
            </a:r>
          </a:p>
        </p:txBody>
      </p:sp>
      <p:pic>
        <p:nvPicPr>
          <p:cNvPr id="1028" name="Picture 4" descr="C:\Users\YTUPC\Desktop\gsis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1532"/>
            <a:ext cx="1424199" cy="374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94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TUPC\Desktop\Yeni Resim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18" y="1844824"/>
            <a:ext cx="409575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GSIS – COURSE PROCESSES </a:t>
            </a:r>
            <a:br>
              <a:rPr lang="tr-TR" dirty="0" smtClean="0"/>
            </a:br>
            <a:r>
              <a:rPr lang="tr-TR" dirty="0" smtClean="0"/>
              <a:t>(DERS İŞLEMLERİ) MENU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2536" y="1565885"/>
            <a:ext cx="8357935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1800" dirty="0" smtClean="0"/>
              <a:t>		</a:t>
            </a:r>
          </a:p>
          <a:p>
            <a:pPr marL="0" indent="0" algn="just">
              <a:buNone/>
            </a:pPr>
            <a:r>
              <a:rPr lang="tr-TR" sz="1800" dirty="0"/>
              <a:t>	</a:t>
            </a:r>
            <a:r>
              <a:rPr lang="tr-TR" sz="1800" dirty="0" smtClean="0"/>
              <a:t>	</a:t>
            </a:r>
            <a:r>
              <a:rPr lang="en-GB" sz="1800" dirty="0" smtClean="0"/>
              <a:t>In</a:t>
            </a:r>
            <a:r>
              <a:rPr lang="tr-TR" sz="1800" dirty="0" smtClean="0"/>
              <a:t> order to find the code and the appropriate section of </a:t>
            </a:r>
            <a:r>
              <a:rPr lang="tr-TR" sz="1800" dirty="0" err="1" smtClean="0"/>
              <a:t>the</a:t>
            </a:r>
            <a:r>
              <a:rPr lang="tr-TR" sz="1800" dirty="0" smtClean="0"/>
              <a:t> 		</a:t>
            </a:r>
            <a:r>
              <a:rPr lang="tr-TR" sz="1800" dirty="0" err="1" smtClean="0"/>
              <a:t>course</a:t>
            </a:r>
            <a:r>
              <a:rPr lang="tr-TR" sz="1800" dirty="0" smtClean="0"/>
              <a:t>, you may use this menu. You may also refer to the 		</a:t>
            </a:r>
            <a:r>
              <a:rPr lang="tr-TR" sz="1800" dirty="0" err="1" smtClean="0"/>
              <a:t>schedule</a:t>
            </a:r>
            <a:r>
              <a:rPr lang="tr-TR" sz="1800" dirty="0" smtClean="0"/>
              <a:t> announced on the website of your </a:t>
            </a:r>
            <a:r>
              <a:rPr lang="tr-TR" sz="1800" dirty="0" err="1" smtClean="0"/>
              <a:t>department</a:t>
            </a:r>
            <a:r>
              <a:rPr lang="tr-TR" sz="1800" dirty="0" smtClean="0"/>
              <a:t>.</a:t>
            </a:r>
          </a:p>
          <a:p>
            <a:pPr marL="0" indent="0" algn="just">
              <a:buNone/>
            </a:pPr>
            <a:endParaRPr lang="tr-TR" sz="1800" dirty="0" smtClean="0"/>
          </a:p>
          <a:p>
            <a:pPr marL="0" indent="0" algn="r">
              <a:buNone/>
            </a:pPr>
            <a:endParaRPr lang="tr-TR" sz="1800" dirty="0"/>
          </a:p>
          <a:p>
            <a:pPr marL="0" indent="0" algn="r">
              <a:buNone/>
            </a:pPr>
            <a:r>
              <a:rPr lang="tr-TR" sz="1600" dirty="0" smtClean="0"/>
              <a:t>Ders İşlemleri            Grup İşlemleri       Ders Grup Görüntüleme </a:t>
            </a:r>
          </a:p>
          <a:p>
            <a:pPr marL="0" indent="0" algn="r">
              <a:buNone/>
            </a:pPr>
            <a:r>
              <a:rPr lang="tr-TR" sz="1600" dirty="0" smtClean="0"/>
              <a:t>‘</a:t>
            </a:r>
            <a:r>
              <a:rPr lang="tr-TR" sz="1600" dirty="0" smtClean="0">
                <a:solidFill>
                  <a:srgbClr val="0070C0"/>
                </a:solidFill>
              </a:rPr>
              <a:t>Course </a:t>
            </a:r>
            <a:r>
              <a:rPr lang="tr-TR" sz="1600" dirty="0" err="1" smtClean="0">
                <a:solidFill>
                  <a:srgbClr val="0070C0"/>
                </a:solidFill>
              </a:rPr>
              <a:t>Processes</a:t>
            </a:r>
            <a:r>
              <a:rPr lang="tr-TR" sz="1600" dirty="0" smtClean="0">
                <a:solidFill>
                  <a:srgbClr val="0070C0"/>
                </a:solidFill>
              </a:rPr>
              <a:t>        </a:t>
            </a:r>
            <a:r>
              <a:rPr lang="tr-TR" sz="1600" dirty="0" err="1" smtClean="0">
                <a:solidFill>
                  <a:srgbClr val="0070C0"/>
                </a:solidFill>
              </a:rPr>
              <a:t>Section</a:t>
            </a:r>
            <a:r>
              <a:rPr lang="tr-TR" sz="1600" dirty="0" smtClean="0">
                <a:solidFill>
                  <a:srgbClr val="0070C0"/>
                </a:solidFill>
              </a:rPr>
              <a:t> </a:t>
            </a:r>
            <a:r>
              <a:rPr lang="tr-TR" sz="1600" dirty="0" err="1" smtClean="0">
                <a:solidFill>
                  <a:srgbClr val="0070C0"/>
                </a:solidFill>
              </a:rPr>
              <a:t>Processes</a:t>
            </a:r>
            <a:r>
              <a:rPr lang="tr-TR" sz="1600" dirty="0" smtClean="0">
                <a:solidFill>
                  <a:srgbClr val="0070C0"/>
                </a:solidFill>
              </a:rPr>
              <a:t>        Show Course </a:t>
            </a:r>
            <a:r>
              <a:rPr lang="tr-TR" sz="1600" dirty="0" err="1" smtClean="0">
                <a:solidFill>
                  <a:srgbClr val="0070C0"/>
                </a:solidFill>
              </a:rPr>
              <a:t>Section</a:t>
            </a:r>
            <a:r>
              <a:rPr lang="tr-TR" sz="1600" dirty="0" smtClean="0"/>
              <a:t>’   </a:t>
            </a:r>
          </a:p>
          <a:p>
            <a:pPr marL="0" indent="0" algn="just">
              <a:buNone/>
            </a:pPr>
            <a:r>
              <a:rPr lang="tr-TR" sz="1600" dirty="0"/>
              <a:t>	</a:t>
            </a:r>
            <a:r>
              <a:rPr lang="tr-TR" sz="1600" dirty="0" smtClean="0"/>
              <a:t>	   	</a:t>
            </a:r>
          </a:p>
          <a:p>
            <a:pPr marL="0" indent="0" algn="just">
              <a:buNone/>
            </a:pPr>
            <a:r>
              <a:rPr lang="tr-TR" sz="1800" dirty="0"/>
              <a:t>	</a:t>
            </a:r>
            <a:r>
              <a:rPr lang="tr-TR" sz="1800" dirty="0" smtClean="0"/>
              <a:t>		</a:t>
            </a:r>
            <a:endParaRPr lang="tr-TR" sz="1800" dirty="0"/>
          </a:p>
        </p:txBody>
      </p:sp>
      <p:sp>
        <p:nvSpPr>
          <p:cNvPr id="4" name="Sağ Ok 3"/>
          <p:cNvSpPr/>
          <p:nvPr/>
        </p:nvSpPr>
        <p:spPr>
          <a:xfrm>
            <a:off x="4407756" y="3589788"/>
            <a:ext cx="216024" cy="72008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6297176" y="3589788"/>
            <a:ext cx="216024" cy="72008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       </a:t>
            </a:r>
            <a:endParaRPr lang="tr-TR" dirty="0"/>
          </a:p>
        </p:txBody>
      </p:sp>
      <p:sp>
        <p:nvSpPr>
          <p:cNvPr id="7" name="Sağ Ok 6"/>
          <p:cNvSpPr/>
          <p:nvPr/>
        </p:nvSpPr>
        <p:spPr>
          <a:xfrm>
            <a:off x="4299744" y="3861048"/>
            <a:ext cx="216024" cy="72008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ağ Ok 8"/>
          <p:cNvSpPr/>
          <p:nvPr/>
        </p:nvSpPr>
        <p:spPr>
          <a:xfrm>
            <a:off x="6412612" y="3861048"/>
            <a:ext cx="216024" cy="72008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892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Content Placeholder 3" descr="C:\Users\YTUPC\Pictures\Yeni Resim (1).bm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645024"/>
            <a:ext cx="453333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683568" y="1844825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/>
              <a:t>you click on Show </a:t>
            </a:r>
            <a:r>
              <a:rPr lang="tr-TR" dirty="0" smtClean="0"/>
              <a:t>Course </a:t>
            </a:r>
            <a:r>
              <a:rPr lang="tr-TR" dirty="0" err="1" smtClean="0"/>
              <a:t>Section</a:t>
            </a:r>
            <a:r>
              <a:rPr lang="tr-TR" dirty="0" smtClean="0"/>
              <a:t> </a:t>
            </a:r>
            <a:r>
              <a:rPr lang="tr-TR" dirty="0"/>
              <a:t>(Ders Grup </a:t>
            </a:r>
            <a:r>
              <a:rPr lang="tr-TR" dirty="0" smtClean="0"/>
              <a:t>Görüntüleme),  </a:t>
            </a:r>
            <a:r>
              <a:rPr lang="tr-TR" dirty="0"/>
              <a:t>you will see the menu below which asks you to</a:t>
            </a:r>
            <a:r>
              <a:rPr lang="tr-TR" dirty="0" smtClean="0"/>
              <a:t> choose </a:t>
            </a:r>
            <a:r>
              <a:rPr lang="tr-TR" dirty="0"/>
              <a:t>the department and the course. You must </a:t>
            </a:r>
            <a:r>
              <a:rPr lang="tr-TR" dirty="0" smtClean="0"/>
              <a:t>first choose the department </a:t>
            </a:r>
            <a:r>
              <a:rPr lang="tr-TR" dirty="0"/>
              <a:t>and click on </a:t>
            </a:r>
            <a:r>
              <a:rPr lang="tr-TR" dirty="0" smtClean="0"/>
              <a:t>‘Select’ (Seçiniz) in </a:t>
            </a:r>
            <a:r>
              <a:rPr lang="tr-TR" dirty="0"/>
              <a:t>order to be able to</a:t>
            </a:r>
            <a:r>
              <a:rPr lang="tr-TR" dirty="0" smtClean="0"/>
              <a:t> see </a:t>
            </a:r>
            <a:r>
              <a:rPr lang="tr-TR" dirty="0"/>
              <a:t>the list of the courses. </a:t>
            </a:r>
          </a:p>
        </p:txBody>
      </p:sp>
    </p:spTree>
    <p:extLst>
      <p:ext uri="{BB962C8B-B14F-4D97-AF65-F5344CB8AC3E}">
        <p14:creationId xmlns:p14="http://schemas.microsoft.com/office/powerpoint/2010/main" val="162885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00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sz="2000" dirty="0"/>
              <a:t> </a:t>
            </a:r>
            <a:r>
              <a:rPr lang="tr-TR" sz="2000" dirty="0" smtClean="0"/>
              <a:t>   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smtClean="0"/>
              <a:t>  </a:t>
            </a:r>
            <a:r>
              <a:rPr lang="tr-TR" sz="2000" dirty="0" err="1" smtClean="0"/>
              <a:t>When</a:t>
            </a:r>
            <a:r>
              <a:rPr lang="tr-TR" sz="2000" dirty="0" smtClean="0"/>
              <a:t> </a:t>
            </a:r>
            <a:r>
              <a:rPr lang="tr-TR" sz="2000" dirty="0" err="1" smtClean="0"/>
              <a:t>you</a:t>
            </a:r>
            <a:r>
              <a:rPr lang="tr-TR" sz="2000" dirty="0" smtClean="0"/>
              <a:t> </a:t>
            </a:r>
            <a:r>
              <a:rPr lang="tr-TR" sz="2000" dirty="0" err="1" smtClean="0"/>
              <a:t>select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course</a:t>
            </a:r>
            <a:r>
              <a:rPr lang="tr-TR" sz="2000" dirty="0" smtClean="0"/>
              <a:t>,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screen</a:t>
            </a:r>
            <a:r>
              <a:rPr lang="tr-TR" sz="2000" dirty="0" smtClean="0"/>
              <a:t> </a:t>
            </a:r>
            <a:r>
              <a:rPr lang="tr-TR" sz="2000" dirty="0" err="1" smtClean="0"/>
              <a:t>above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appear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r>
              <a:rPr lang="tr-TR" sz="2000" dirty="0" smtClean="0"/>
              <a:t>     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information</a:t>
            </a:r>
            <a:r>
              <a:rPr lang="tr-TR" sz="2000" dirty="0" smtClean="0"/>
              <a:t> </a:t>
            </a:r>
            <a:r>
              <a:rPr lang="tr-TR" sz="2000" dirty="0" err="1" smtClean="0"/>
              <a:t>given</a:t>
            </a:r>
            <a:r>
              <a:rPr lang="tr-TR" sz="2000" dirty="0" smtClean="0"/>
              <a:t> in </a:t>
            </a:r>
            <a:r>
              <a:rPr lang="tr-TR" sz="2000" dirty="0" err="1" smtClean="0"/>
              <a:t>boxes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:</a:t>
            </a:r>
          </a:p>
          <a:p>
            <a:r>
              <a:rPr lang="tr-TR" sz="2000" dirty="0" smtClean="0"/>
              <a:t>1. Course </a:t>
            </a:r>
            <a:r>
              <a:rPr lang="tr-TR" sz="2000" dirty="0" err="1" smtClean="0"/>
              <a:t>Code</a:t>
            </a:r>
            <a:endParaRPr lang="tr-TR" sz="2000" dirty="0" smtClean="0"/>
          </a:p>
          <a:p>
            <a:r>
              <a:rPr lang="tr-TR" sz="2000" dirty="0" smtClean="0"/>
              <a:t>2. </a:t>
            </a:r>
            <a:r>
              <a:rPr lang="tr-TR" sz="2000" dirty="0" err="1" smtClean="0"/>
              <a:t>Section</a:t>
            </a:r>
            <a:r>
              <a:rPr lang="tr-TR" sz="2000" dirty="0" smtClean="0"/>
              <a:t> </a:t>
            </a:r>
            <a:r>
              <a:rPr lang="tr-TR" sz="2000" dirty="0" err="1" smtClean="0"/>
              <a:t>Number</a:t>
            </a:r>
            <a:endParaRPr lang="tr-TR" sz="2000" dirty="0" smtClean="0"/>
          </a:p>
          <a:p>
            <a:r>
              <a:rPr lang="tr-TR" sz="2000" dirty="0" smtClean="0"/>
              <a:t>3.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overall</a:t>
            </a:r>
            <a:r>
              <a:rPr lang="tr-TR" sz="2000" dirty="0" smtClean="0"/>
              <a:t> </a:t>
            </a:r>
            <a:r>
              <a:rPr lang="tr-TR" sz="2000" dirty="0" err="1" smtClean="0"/>
              <a:t>quota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registered</a:t>
            </a:r>
            <a:r>
              <a:rPr lang="tr-TR" sz="2000" dirty="0" smtClean="0"/>
              <a:t> </a:t>
            </a:r>
            <a:r>
              <a:rPr lang="tr-TR" sz="2000" dirty="0" err="1" smtClean="0"/>
              <a:t>students</a:t>
            </a:r>
            <a:r>
              <a:rPr lang="tr-TR" sz="2000" dirty="0" smtClean="0"/>
              <a:t> </a:t>
            </a:r>
            <a:r>
              <a:rPr lang="tr-TR" sz="2000" dirty="0" err="1" smtClean="0"/>
              <a:t>per</a:t>
            </a:r>
            <a:r>
              <a:rPr lang="tr-TR" sz="2000" dirty="0" smtClean="0"/>
              <a:t> </a:t>
            </a:r>
            <a:r>
              <a:rPr lang="tr-TR" sz="2000" dirty="0" err="1" smtClean="0"/>
              <a:t>section</a:t>
            </a:r>
            <a:endParaRPr lang="tr-TR" sz="2000" dirty="0" smtClean="0"/>
          </a:p>
          <a:p>
            <a:r>
              <a:rPr lang="tr-TR" sz="2000" dirty="0" smtClean="0"/>
              <a:t>4.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lecturer</a:t>
            </a:r>
            <a:endParaRPr lang="tr-TR" sz="2000" dirty="0" smtClean="0"/>
          </a:p>
          <a:p>
            <a:r>
              <a:rPr lang="tr-TR" sz="2000" dirty="0" smtClean="0"/>
              <a:t>5. Time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Campus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course</a:t>
            </a:r>
            <a:endParaRPr lang="tr-TR" sz="2000" dirty="0" smtClean="0"/>
          </a:p>
          <a:p>
            <a:pPr marL="0" indent="0">
              <a:buNone/>
            </a:pPr>
            <a:r>
              <a:rPr lang="tr-TR" sz="2000" dirty="0" smtClean="0"/>
              <a:t>      </a:t>
            </a:r>
            <a:r>
              <a:rPr lang="tr-TR" sz="2000" dirty="0" err="1" smtClean="0"/>
              <a:t>You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use</a:t>
            </a:r>
            <a:r>
              <a:rPr lang="tr-TR" sz="2000" dirty="0" smtClean="0"/>
              <a:t> </a:t>
            </a:r>
            <a:r>
              <a:rPr lang="tr-TR" sz="2000" dirty="0" err="1" smtClean="0"/>
              <a:t>this</a:t>
            </a:r>
            <a:r>
              <a:rPr lang="tr-TR" sz="2000" dirty="0" smtClean="0"/>
              <a:t> </a:t>
            </a:r>
            <a:r>
              <a:rPr lang="tr-TR" sz="2000" dirty="0" err="1" smtClean="0"/>
              <a:t>information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register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courses</a:t>
            </a:r>
            <a:r>
              <a:rPr lang="tr-TR" sz="2000" dirty="0" smtClean="0"/>
              <a:t>.</a:t>
            </a:r>
          </a:p>
        </p:txBody>
      </p:sp>
      <p:pic>
        <p:nvPicPr>
          <p:cNvPr id="3074" name="Picture 2" descr="C:\Users\YTUPC\Desktop\gsis4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211" y="116632"/>
            <a:ext cx="6038031" cy="307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66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YTUPC\Desktop\gsis5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852801"/>
            <a:ext cx="3333750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dirty="0" smtClean="0"/>
              <a:t>Course Registration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algn="just"/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know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, </a:t>
            </a:r>
            <a:r>
              <a:rPr lang="tr-TR" dirty="0" err="1" smtClean="0"/>
              <a:t>click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/>
              <a:t>Course </a:t>
            </a:r>
            <a:r>
              <a:rPr lang="tr-TR" dirty="0" err="1"/>
              <a:t>Registration</a:t>
            </a:r>
            <a:r>
              <a:rPr lang="tr-TR" dirty="0"/>
              <a:t> (</a:t>
            </a:r>
            <a:r>
              <a:rPr lang="tr-TR" dirty="0" smtClean="0"/>
              <a:t>Derse Kayıt) &gt; </a:t>
            </a:r>
            <a:r>
              <a:rPr lang="tr-TR" dirty="0" err="1" smtClean="0"/>
              <a:t>Add</a:t>
            </a:r>
            <a:r>
              <a:rPr lang="tr-TR" dirty="0" smtClean="0"/>
              <a:t>/</a:t>
            </a:r>
            <a:r>
              <a:rPr lang="tr-TR" dirty="0" err="1" smtClean="0"/>
              <a:t>Drop</a:t>
            </a:r>
            <a:r>
              <a:rPr lang="tr-TR" dirty="0" smtClean="0"/>
              <a:t> </a:t>
            </a:r>
            <a:r>
              <a:rPr lang="tr-TR" dirty="0"/>
              <a:t>Course (Ders </a:t>
            </a:r>
            <a:r>
              <a:rPr lang="tr-TR" dirty="0" smtClean="0"/>
              <a:t>Ekle/Sil) </a:t>
            </a:r>
            <a:r>
              <a:rPr lang="tr-TR" dirty="0" err="1" smtClean="0"/>
              <a:t>button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left</a:t>
            </a:r>
            <a:r>
              <a:rPr lang="tr-TR" dirty="0" smtClean="0"/>
              <a:t> </a:t>
            </a:r>
            <a:r>
              <a:rPr lang="tr-TR" dirty="0" err="1" smtClean="0"/>
              <a:t>menu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26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sz="2000" dirty="0" smtClean="0"/>
          </a:p>
          <a:p>
            <a:endParaRPr lang="tr-TR" sz="2000" dirty="0"/>
          </a:p>
          <a:p>
            <a:r>
              <a:rPr lang="tr-TR" sz="2000" dirty="0" err="1" smtClean="0"/>
              <a:t>Fill</a:t>
            </a:r>
            <a:r>
              <a:rPr lang="tr-TR" sz="2000" dirty="0" smtClean="0"/>
              <a:t> in </a:t>
            </a:r>
            <a:r>
              <a:rPr lang="tr-TR" sz="2000" dirty="0" err="1" smtClean="0"/>
              <a:t>the</a:t>
            </a:r>
            <a:r>
              <a:rPr lang="tr-TR" sz="2000" dirty="0" smtClean="0"/>
              <a:t> Course </a:t>
            </a:r>
            <a:r>
              <a:rPr lang="tr-TR" sz="2000" dirty="0" err="1" smtClean="0"/>
              <a:t>Code</a:t>
            </a:r>
            <a:r>
              <a:rPr lang="tr-TR" sz="2000" dirty="0" smtClean="0"/>
              <a:t> (Ders Kodu)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Section</a:t>
            </a:r>
            <a:r>
              <a:rPr lang="tr-TR" sz="2000" dirty="0" smtClean="0"/>
              <a:t> (Grup No) </a:t>
            </a:r>
            <a:r>
              <a:rPr lang="tr-TR" sz="2000" dirty="0" err="1" smtClean="0"/>
              <a:t>boxes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click</a:t>
            </a:r>
            <a:r>
              <a:rPr lang="tr-TR" sz="2000" dirty="0" smtClean="0"/>
              <a:t> on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Add</a:t>
            </a:r>
            <a:r>
              <a:rPr lang="tr-TR" sz="2000" dirty="0" smtClean="0"/>
              <a:t> (Ekle) </a:t>
            </a:r>
            <a:r>
              <a:rPr lang="tr-TR" sz="2000" dirty="0" err="1" smtClean="0"/>
              <a:t>button</a:t>
            </a:r>
            <a:r>
              <a:rPr lang="tr-TR" sz="2000" dirty="0" smtClean="0"/>
              <a:t>.</a:t>
            </a:r>
            <a:endParaRPr lang="tr-TR" sz="2000" dirty="0"/>
          </a:p>
        </p:txBody>
      </p:sp>
      <p:pic>
        <p:nvPicPr>
          <p:cNvPr id="5122" name="Picture 2" descr="C:\Users\YTUPC\Desktop\gsis6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655272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63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 xmlns:mv="urn:schemas-microsoft-com:mac:vml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lik">
  <a:themeElements>
    <a:clrScheme name="Netlik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tl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454</TotalTime>
  <Words>677</Words>
  <Application>Microsoft Office PowerPoint</Application>
  <PresentationFormat>On-screen Show (4:3)</PresentationFormat>
  <Paragraphs>112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Netlik</vt:lpstr>
      <vt:lpstr>GRADUATE SCHOOL OF NATURAL AND APPLIED SCIENCES</vt:lpstr>
      <vt:lpstr>GSIS</vt:lpstr>
      <vt:lpstr>GSIS – How do I login?</vt:lpstr>
      <vt:lpstr>GSIS – Left Menu</vt:lpstr>
      <vt:lpstr>GSIS – COURSE PROCESSES  (DERS İŞLEMLERİ) MENU</vt:lpstr>
      <vt:lpstr>PowerPoint Presentation</vt:lpstr>
      <vt:lpstr>PowerPoint Presentation</vt:lpstr>
      <vt:lpstr>Course Registration</vt:lpstr>
      <vt:lpstr>PowerPoint Presentation</vt:lpstr>
      <vt:lpstr>PowerPoint Presentation</vt:lpstr>
      <vt:lpstr>How to Transfer Credits</vt:lpstr>
      <vt:lpstr>Courses</vt:lpstr>
      <vt:lpstr>Advisor Appointment</vt:lpstr>
      <vt:lpstr>Course Evaluation &amp; Grades</vt:lpstr>
      <vt:lpstr>THESIS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SCHOOL of NATURAL AND APPLIED SCIENCES</dc:title>
  <dc:creator>YTUPC</dc:creator>
  <cp:lastModifiedBy>Ismail Kucuk</cp:lastModifiedBy>
  <cp:revision>71</cp:revision>
  <dcterms:created xsi:type="dcterms:W3CDTF">2015-03-10T18:11:39Z</dcterms:created>
  <dcterms:modified xsi:type="dcterms:W3CDTF">2015-03-12T08:12:21Z</dcterms:modified>
</cp:coreProperties>
</file>